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7" r:id="rId12"/>
    <p:sldId id="268" r:id="rId13"/>
    <p:sldId id="269" r:id="rId14"/>
    <p:sldId id="266" r:id="rId15"/>
    <p:sldId id="265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BBF9-2230-34EC-A1F9-D19379792A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D4BC3F-1A45-B5E4-83DF-E25372A20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CAE6E-0883-1932-1A65-BFB4849E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6A01C-3A2E-4673-15E5-5CC84B68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FE189-B21A-1246-D887-897DAA12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EE389-A4E4-D476-23F8-5127D660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A717DD-8C1F-245E-8930-1043B22E31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A730F-C530-C340-B400-9BDBA2E32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443C2-4123-8EA0-FE59-6BFB0F3C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974A0-B262-A858-7F61-87F9D549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8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0DFF2-15D2-0A47-79A7-03DD95D20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CEC6C-FD6F-F1F2-9FA1-D01CB314CA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19CE-BDA2-84FC-768E-F87B9037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70994-E619-8286-73B3-A339893BD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DFBD3-A01C-47CC-094B-8266DCF4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6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E8B2-B046-0540-C116-7098B356D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66F54-5222-CD23-5A88-B63109A48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5DCE8E-3C07-6C0A-59D0-4A6214D8B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E3A49-9F94-BF4C-B16A-13B0A172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80830-DCAD-8F39-111F-A73C0D1C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0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8DBF-61CF-D097-AF80-5170768A9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87BA4-B62D-9780-A446-8EC8F4AE3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30291-3EA1-1C45-4BCE-2ADA6E7F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E0E41-C979-5EC5-57F5-95C29912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135A3-CEAA-EE7F-E967-8B7DC347F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9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51BBC-60A1-DF61-487E-9AAEC2CB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2AB71-ED77-7122-AB1F-35CDD7ACA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DDE61-B98E-3792-17F6-28DF92A7E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ED609-A3FC-7B38-9C3F-CD99AEABF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FEB0E-E9BE-DCDB-AA1A-4BBAC2E0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25936-D053-9ED2-CD4B-3616D0900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83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093C-EFAD-822A-3451-63036F97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F329-E777-D22B-E8C8-8AC2E4583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E15CB-D8D2-41B4-1B2D-A2D977276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1750B8-DA8E-974B-5EAB-4F237F84E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2EBC55-7AB9-9BD2-87BE-EBD9444C00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3A04EF-B942-3E72-B4D3-3101D259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95E14-312B-C206-21C3-D4208390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907764-B4E5-0C84-CF1D-F68D21ADD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45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4D8D-32A1-9F5E-A3B7-CBE2794D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ED378-416B-5433-D733-09BA36D9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916A5-FFD5-F01A-1D35-C97CAB36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0868E0-7BD5-1F18-2517-5106597F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7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3B22D3-A52E-F2A6-CCCB-2EC9BEAF8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4999FB-CDCA-06AB-E7E3-B098E2C4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294E4-8027-CF85-6B0B-F4BCD0D5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3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EB31-981C-8088-E465-6DB173DA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D145-80BA-0600-FAF5-D752D3ADF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F5184-29E1-8C28-B72F-16D3722C5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33E53-BD4B-F02A-C645-AB2CE7D3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F0F30-C5A8-37E3-B37E-547C530C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0A505-A0B9-02F1-80FC-F6388E55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28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7AD2-C823-6704-C14B-8DAB8193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A05978-4D8C-33E4-1E5E-3A8917B88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369BE-980A-E7C5-C38D-E97F7F218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D1565-E353-A024-A3DD-D188434DC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FCAB8-DA27-353E-5471-992D4B75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1D068-72A6-CCB6-5215-1C8B124F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63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EA8B-87B1-B3DB-6630-FC2D401B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26EAD-15DE-A656-05EF-38E9447C1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074BF-040F-8D88-22C8-F8972D3D7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9BB40-B250-F042-A696-A52FB1241BE5}" type="datetimeFigureOut">
              <a:rPr lang="en-US" smtClean="0"/>
              <a:t>1/10/25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3050-2C3B-F1A1-A147-67CBEE5FA7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195F9-E57E-FAB0-973F-1090449B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71CEC-189E-3045-B8BC-1C99EA6A6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DB03-32FC-51AC-506C-84D46E99A3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SAMOS Spectroscopic </a:t>
            </a:r>
            <a:br>
              <a:rPr lang="en-US" dirty="0"/>
            </a:br>
            <a:r>
              <a:rPr lang="en-US" dirty="0"/>
              <a:t>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AB2DA2-A5BD-BECC-94DA-165A2CDBD4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V1.0</a:t>
            </a:r>
          </a:p>
          <a:p>
            <a:r>
              <a:rPr lang="en-US" dirty="0"/>
              <a:t>12/19/2024</a:t>
            </a:r>
          </a:p>
        </p:txBody>
      </p:sp>
    </p:spTree>
    <p:extLst>
      <p:ext uri="{BB962C8B-B14F-4D97-AF65-F5344CB8AC3E}">
        <p14:creationId xmlns:p14="http://schemas.microsoft.com/office/powerpoint/2010/main" val="2936267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493F-E015-8061-7B04-37EF93460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3202F2-1D87-A59F-8B56-15724EF51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20" y="3016957"/>
            <a:ext cx="10216979" cy="3486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4C3C0B-4467-BB33-4665-21D58233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Calibration: remove cosmic rays </a:t>
            </a:r>
            <a:br>
              <a:rPr lang="en-US" dirty="0"/>
            </a:br>
            <a:r>
              <a:rPr lang="en-US" dirty="0"/>
              <a:t>(currently uses LA_COSMIC)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B97953-46C4-AA59-2544-4DEC1E44C85B}"/>
              </a:ext>
            </a:extLst>
          </p:cNvPr>
          <p:cNvSpPr txBox="1"/>
          <p:nvPr/>
        </p:nvSpPr>
        <p:spPr>
          <a:xfrm>
            <a:off x="5189838" y="2273644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 Frame</a:t>
            </a:r>
          </a:p>
        </p:txBody>
      </p:sp>
    </p:spTree>
    <p:extLst>
      <p:ext uri="{BB962C8B-B14F-4D97-AF65-F5344CB8AC3E}">
        <p14:creationId xmlns:p14="http://schemas.microsoft.com/office/powerpoint/2010/main" val="219936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74B4C-7260-153B-B11F-5317392B0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51391B-E684-9A7B-F93C-76BB70C8E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19" y="3029314"/>
            <a:ext cx="10639169" cy="3533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AD201B-DBCC-0666-0A2C-1B680721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Calibration: remove bias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9E29-EED0-053E-158C-706C34C8E28A}"/>
              </a:ext>
            </a:extLst>
          </p:cNvPr>
          <p:cNvSpPr txBox="1"/>
          <p:nvPr/>
        </p:nvSpPr>
        <p:spPr>
          <a:xfrm>
            <a:off x="5189838" y="2273644"/>
            <a:ext cx="3384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 Frame </a:t>
            </a:r>
          </a:p>
          <a:p>
            <a:pPr algn="ctr"/>
            <a:r>
              <a:rPr lang="en-US" dirty="0"/>
              <a:t>stray light from blasting </a:t>
            </a:r>
            <a:r>
              <a:rPr lang="en-US" dirty="0" err="1"/>
              <a:t>cal.source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8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AEFE2-C154-ABCC-CFA3-2ADDDC6E7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CEDADE-3F1A-3D7E-79FA-FD9EA3B50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25" y="3036916"/>
            <a:ext cx="10515599" cy="34312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DBE42-FE9C-11C3-CE21-CBDECEEE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Calibration: remove cosmic rays </a:t>
            </a:r>
            <a:br>
              <a:rPr lang="en-US" dirty="0"/>
            </a:br>
            <a:r>
              <a:rPr lang="en-US" dirty="0"/>
              <a:t>(currently uses LA_COSMIC)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782503-5997-2BB7-D26B-91450D322EC6}"/>
              </a:ext>
            </a:extLst>
          </p:cNvPr>
          <p:cNvSpPr txBox="1"/>
          <p:nvPr/>
        </p:nvSpPr>
        <p:spPr>
          <a:xfrm>
            <a:off x="5189838" y="2273644"/>
            <a:ext cx="188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 Frame</a:t>
            </a:r>
          </a:p>
          <a:p>
            <a:pPr algn="ctr"/>
            <a:r>
              <a:rPr lang="en-US" dirty="0"/>
              <a:t>Stray light, no slits</a:t>
            </a:r>
          </a:p>
        </p:txBody>
      </p:sp>
    </p:spTree>
    <p:extLst>
      <p:ext uri="{BB962C8B-B14F-4D97-AF65-F5344CB8AC3E}">
        <p14:creationId xmlns:p14="http://schemas.microsoft.com/office/powerpoint/2010/main" val="25427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0CBBC-65BC-0073-AAFC-43C76442F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2509F9-A362-8579-BBE3-6A10CC4C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12" y="3021280"/>
            <a:ext cx="10455880" cy="3446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52982A-422C-2D46-EA03-52BEF4DE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Calibration: remove cosmic rays </a:t>
            </a:r>
            <a:br>
              <a:rPr lang="en-US" dirty="0"/>
            </a:br>
            <a:r>
              <a:rPr lang="en-US" dirty="0"/>
              <a:t>(currently uses LA_COSMIC)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216F9-DE87-83BA-6ECE-7037C0C9D328}"/>
              </a:ext>
            </a:extLst>
          </p:cNvPr>
          <p:cNvSpPr txBox="1"/>
          <p:nvPr/>
        </p:nvSpPr>
        <p:spPr>
          <a:xfrm>
            <a:off x="4718077" y="2273644"/>
            <a:ext cx="272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Arc Frame</a:t>
            </a:r>
          </a:p>
          <a:p>
            <a:pPr algn="ctr"/>
            <a:r>
              <a:rPr lang="en-US" dirty="0"/>
              <a:t>after stray light subtraction</a:t>
            </a:r>
          </a:p>
        </p:txBody>
      </p:sp>
    </p:spTree>
    <p:extLst>
      <p:ext uri="{BB962C8B-B14F-4D97-AF65-F5344CB8AC3E}">
        <p14:creationId xmlns:p14="http://schemas.microsoft.com/office/powerpoint/2010/main" val="3800061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AA3E0-3166-A213-697F-AD94192DA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417"/>
            <a:ext cx="10515600" cy="1460500"/>
          </a:xfrm>
        </p:spPr>
        <p:txBody>
          <a:bodyPr/>
          <a:lstStyle/>
          <a:p>
            <a:r>
              <a:rPr lang="en-US" dirty="0"/>
              <a:t>Use shift &amp; diff to find edges of traces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5FB7D-EC0C-A1D3-4724-3A460DE93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760" y="1253331"/>
            <a:ext cx="574847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774A2-0E13-2EBA-11E7-6A5ED0D5ED7E}"/>
              </a:ext>
            </a:extLst>
          </p:cNvPr>
          <p:cNvSpPr txBox="1"/>
          <p:nvPr/>
        </p:nvSpPr>
        <p:spPr>
          <a:xfrm>
            <a:off x="5251622" y="5715880"/>
            <a:ext cx="307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center field,  uses arc frame</a:t>
            </a:r>
          </a:p>
        </p:txBody>
      </p:sp>
    </p:spTree>
    <p:extLst>
      <p:ext uri="{BB962C8B-B14F-4D97-AF65-F5344CB8AC3E}">
        <p14:creationId xmlns:p14="http://schemas.microsoft.com/office/powerpoint/2010/main" val="135250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0B69F-8422-83CE-9414-8D4698E5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8513"/>
            <a:ext cx="10515600" cy="1325563"/>
          </a:xfrm>
        </p:spPr>
        <p:txBody>
          <a:bodyPr/>
          <a:lstStyle/>
          <a:p>
            <a:r>
              <a:rPr lang="en-US" dirty="0"/>
              <a:t>Extract the 2d spectra…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5B9B9C-1292-3EE9-21B8-621323429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45" y="1464180"/>
            <a:ext cx="3879525" cy="307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C31BD0-65C2-51AF-B3D9-752FFFA7B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117" y="2477207"/>
            <a:ext cx="3547765" cy="29379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52687-ED84-1BC9-B2E8-154FFC3E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452" y="3632749"/>
            <a:ext cx="3547765" cy="29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61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6D2EB-08F5-E4E4-8B68-D7DA309DB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D36CC-5649-18F1-EE8C-16CD355A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process individual strips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F944D-DF71-AECD-D9D9-84E5610AB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 process, one example shown</a:t>
            </a:r>
          </a:p>
        </p:txBody>
      </p:sp>
    </p:spTree>
    <p:extLst>
      <p:ext uri="{BB962C8B-B14F-4D97-AF65-F5344CB8AC3E}">
        <p14:creationId xmlns:p14="http://schemas.microsoft.com/office/powerpoint/2010/main" val="240235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26B32-22CF-7E3C-3E0D-66DF3039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curvature and map traces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16033-184B-8CD5-1275-1EE479854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092" y="1538636"/>
            <a:ext cx="6138119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E9CB0B-3ADB-3268-B81F-C71E6B15B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7925" y="2211865"/>
            <a:ext cx="4315875" cy="31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0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CE8E-5F82-863E-3036-9C041AD9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Flat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96543-2094-D872-49E7-C387F35D0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5495"/>
            <a:ext cx="457530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5CCC7-245D-068A-9C2F-3CABA9CF9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054" y="1405495"/>
            <a:ext cx="4575303" cy="43509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C68C7-BF6E-3D9E-64AA-19BADB9B2137}"/>
              </a:ext>
            </a:extLst>
          </p:cNvPr>
          <p:cNvSpPr txBox="1"/>
          <p:nvPr/>
        </p:nvSpPr>
        <p:spPr>
          <a:xfrm>
            <a:off x="2730843" y="610423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372319-685A-99C2-7F36-BFFFDB8048B4}"/>
              </a:ext>
            </a:extLst>
          </p:cNvPr>
          <p:cNvSpPr txBox="1"/>
          <p:nvPr/>
        </p:nvSpPr>
        <p:spPr>
          <a:xfrm>
            <a:off x="8585478" y="610423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smoothed</a:t>
            </a:r>
          </a:p>
        </p:txBody>
      </p:sp>
    </p:spTree>
    <p:extLst>
      <p:ext uri="{BB962C8B-B14F-4D97-AF65-F5344CB8AC3E}">
        <p14:creationId xmlns:p14="http://schemas.microsoft.com/office/powerpoint/2010/main" val="401079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24CE-09BA-F054-2D60-686CAADE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stellar trace and apply flat field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5A12B-9A4D-2EBE-BCDC-74FCCD81F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12" y="2214048"/>
            <a:ext cx="10888190" cy="2429903"/>
          </a:xfrm>
        </p:spPr>
      </p:pic>
    </p:spTree>
    <p:extLst>
      <p:ext uri="{BB962C8B-B14F-4D97-AF65-F5344CB8AC3E}">
        <p14:creationId xmlns:p14="http://schemas.microsoft.com/office/powerpoint/2010/main" val="335441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3F58D-E2E4-3045-ABB6-1E61052D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Galaxy Cluster Abell 3120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4DB1E5-C06B-EA72-E208-7A6C89E4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43" y="951469"/>
            <a:ext cx="9795379" cy="589574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BFE9451-4666-3AEA-B926-2018D1C9AD1C}"/>
              </a:ext>
            </a:extLst>
          </p:cNvPr>
          <p:cNvSpPr/>
          <p:nvPr/>
        </p:nvSpPr>
        <p:spPr>
          <a:xfrm>
            <a:off x="996778" y="4856205"/>
            <a:ext cx="1878227" cy="6919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7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098EE-9B1C-69B9-8CCC-366398DB9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Rectify stellar spectrum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6C827D-1CF6-97BF-CECE-76A695CBE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377" y="2293830"/>
            <a:ext cx="11275541" cy="2419043"/>
          </a:xfrm>
        </p:spPr>
      </p:pic>
    </p:spTree>
    <p:extLst>
      <p:ext uri="{BB962C8B-B14F-4D97-AF65-F5344CB8AC3E}">
        <p14:creationId xmlns:p14="http://schemas.microsoft.com/office/powerpoint/2010/main" val="179118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3D6D-FF3A-89DF-31B8-0B7355DD9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Coadd to obtain 1d spectrum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B718D5-FF73-7B83-D446-D38828E7A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4259"/>
            <a:ext cx="10515600" cy="2819669"/>
          </a:xfrm>
        </p:spPr>
      </p:pic>
    </p:spTree>
    <p:extLst>
      <p:ext uri="{BB962C8B-B14F-4D97-AF65-F5344CB8AC3E}">
        <p14:creationId xmlns:p14="http://schemas.microsoft.com/office/powerpoint/2010/main" val="437040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FA7CD-1D8D-41B0-A91C-09E4956BA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F728-E545-7686-D911-78682C63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3: wavelength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2F1A1-F55D-C375-7F06-7F19296AC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lines and fit with 3</a:t>
            </a:r>
            <a:r>
              <a:rPr lang="en-US" baseline="30000" dirty="0"/>
              <a:t>rd</a:t>
            </a:r>
            <a:r>
              <a:rPr lang="en-US" dirty="0"/>
              <a:t> order polynomial. Residuals &lt; 1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5181F-8D44-A9B0-9323-C83BFD186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9" y="2596815"/>
            <a:ext cx="4580753" cy="3210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11810-F383-DCE7-A73C-E4334E4E3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66" y="2596814"/>
            <a:ext cx="4396593" cy="31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7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20FA-37E7-4EAB-BDE7-2BFF8064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wavelength calibrated spectrum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819B7-C9A8-621A-87CD-8C9F061D6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838" y="1825625"/>
            <a:ext cx="6230324" cy="4351338"/>
          </a:xfrm>
        </p:spPr>
      </p:pic>
    </p:spTree>
    <p:extLst>
      <p:ext uri="{BB962C8B-B14F-4D97-AF65-F5344CB8AC3E}">
        <p14:creationId xmlns:p14="http://schemas.microsoft.com/office/powerpoint/2010/main" val="347457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B3696-01FC-DC81-4F00-4700B80F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E6289-3DC5-D5D3-BF71-74B5D70BD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Calibration to flux, requires spectrophotometric standard</a:t>
            </a:r>
          </a:p>
        </p:txBody>
      </p:sp>
    </p:spTree>
    <p:extLst>
      <p:ext uri="{BB962C8B-B14F-4D97-AF65-F5344CB8AC3E}">
        <p14:creationId xmlns:p14="http://schemas.microsoft.com/office/powerpoint/2010/main" val="178521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35A62-AE86-FBFB-C518-A5C8D809D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Final: put everything together in </a:t>
            </a:r>
            <a:r>
              <a:rPr lang="en-US" dirty="0" err="1"/>
              <a:t>MOSViz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B670A-66A4-1A90-0A07-6EC4BB16F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2698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16AA-D192-4A7E-7C1B-07D93A17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6DB0F-D539-1FE8-DEB0-3E575A31E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final list of slit pushed to the DMD in SIMI (</a:t>
            </a:r>
            <a:r>
              <a:rPr lang="en-US" dirty="0" err="1"/>
              <a:t>x,y</a:t>
            </a:r>
            <a:r>
              <a:rPr lang="en-US" dirty="0"/>
              <a:t>) pixels</a:t>
            </a:r>
          </a:p>
          <a:p>
            <a:pPr lvl="1"/>
            <a:r>
              <a:rPr lang="en-US" dirty="0"/>
              <a:t> Uses WCS and mapping CCD/DMD</a:t>
            </a:r>
          </a:p>
          <a:p>
            <a:r>
              <a:rPr lang="en-US" dirty="0"/>
              <a:t>From SISI images slit losses can be precisely estimated. It allows absolute calibration of flux of each target vs. spectrum of spectrophotometric standard</a:t>
            </a:r>
          </a:p>
        </p:txBody>
      </p:sp>
    </p:spTree>
    <p:extLst>
      <p:ext uri="{BB962C8B-B14F-4D97-AF65-F5344CB8AC3E}">
        <p14:creationId xmlns:p14="http://schemas.microsoft.com/office/powerpoint/2010/main" val="1776696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0C99-9639-0ABE-ED4B-B4A68BABD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Preparatory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B9867-5262-F25D-61B6-C6FA97058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raw images are collected and organized in directories, one for each night.</a:t>
            </a:r>
          </a:p>
          <a:p>
            <a:r>
              <a:rPr lang="en-US" dirty="0"/>
              <a:t>Fits headers finalized, as needed</a:t>
            </a:r>
          </a:p>
          <a:p>
            <a:r>
              <a:rPr lang="en-US" dirty="0"/>
              <a:t>For inspection, a Python script creates “log-books” for both SAMI and SISI images, with basic parameter and image postage stamps, visible as public. html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0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7FA9-8A13-3CFF-30CA-F4DFFE9FD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114" y="61898"/>
            <a:ext cx="10515600" cy="1325563"/>
          </a:xfrm>
        </p:spPr>
        <p:txBody>
          <a:bodyPr/>
          <a:lstStyle/>
          <a:p>
            <a:r>
              <a:rPr lang="en-US" dirty="0"/>
              <a:t>Log book examples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9FA61C-1519-B53A-AD23-95EB2BA66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77" y="1564254"/>
            <a:ext cx="4201561" cy="297623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8AF7C0-634B-1277-3F47-B9D6D054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435" y="1564254"/>
            <a:ext cx="7772403" cy="297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71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9BF52-5B5F-C742-CF2A-577ACA0E6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2" y="0"/>
            <a:ext cx="10515600" cy="1325563"/>
          </a:xfrm>
        </p:spPr>
        <p:txBody>
          <a:bodyPr/>
          <a:lstStyle/>
          <a:p>
            <a:r>
              <a:rPr lang="en-US" dirty="0"/>
              <a:t>SISI images before/after slit upload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5F306D-5176-6F0A-044A-E8AA00FB6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720" y="937078"/>
            <a:ext cx="7735330" cy="6275461"/>
          </a:xfrm>
        </p:spPr>
      </p:pic>
    </p:spTree>
    <p:extLst>
      <p:ext uri="{BB962C8B-B14F-4D97-AF65-F5344CB8AC3E}">
        <p14:creationId xmlns:p14="http://schemas.microsoft.com/office/powerpoint/2010/main" val="104365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E5FA-D6E7-7E01-2BBE-D9F5E5449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SAMI spectra taken simultaneously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D26B21-4C67-88D8-1038-C9C7F42CE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12047"/>
            <a:ext cx="11516497" cy="6019309"/>
          </a:xfrm>
        </p:spPr>
      </p:pic>
    </p:spTree>
    <p:extLst>
      <p:ext uri="{BB962C8B-B14F-4D97-AF65-F5344CB8AC3E}">
        <p14:creationId xmlns:p14="http://schemas.microsoft.com/office/powerpoint/2010/main" val="417264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9EE3F-7AD3-B045-06B7-9E393EBD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1: full field calibration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2D6D0-7A30-7DA8-7077-DF7A5B6C4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30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463C-4BBC-4D02-AE46-FE952244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Cleanup: remove cosmic rays </a:t>
            </a:r>
            <a:br>
              <a:rPr lang="en-US" dirty="0"/>
            </a:br>
            <a:r>
              <a:rPr lang="en-US" dirty="0"/>
              <a:t>(currently uses LA_COSMIC)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31D7B-3685-99AC-0221-A2A1D64E9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48102"/>
            <a:ext cx="10515600" cy="36447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9292D9-6AB9-33EE-7B18-E11C6FF3FA41}"/>
              </a:ext>
            </a:extLst>
          </p:cNvPr>
          <p:cNvSpPr txBox="1"/>
          <p:nvPr/>
        </p:nvSpPr>
        <p:spPr>
          <a:xfrm>
            <a:off x="5189838" y="2273644"/>
            <a:ext cx="153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Science Frame</a:t>
            </a:r>
          </a:p>
        </p:txBody>
      </p:sp>
    </p:spTree>
    <p:extLst>
      <p:ext uri="{BB962C8B-B14F-4D97-AF65-F5344CB8AC3E}">
        <p14:creationId xmlns:p14="http://schemas.microsoft.com/office/powerpoint/2010/main" val="394102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B62AF-4D2D-FF73-5CBC-91CA3887A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AC5E1F-0543-F6AA-06D2-22AFF8E8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756" y="2917925"/>
            <a:ext cx="10515599" cy="36099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A0E7AA-E8D0-9C75-D6EE-15A2260DB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Calibration: remove cosmic rays </a:t>
            </a:r>
            <a:br>
              <a:rPr lang="en-US" dirty="0"/>
            </a:br>
            <a:r>
              <a:rPr lang="en-US" dirty="0"/>
              <a:t>(currently uses LA_COSMIC)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AC706C-EBB2-3459-FC43-FA5316FB0007}"/>
              </a:ext>
            </a:extLst>
          </p:cNvPr>
          <p:cNvSpPr txBox="1"/>
          <p:nvPr/>
        </p:nvSpPr>
        <p:spPr>
          <a:xfrm>
            <a:off x="5189838" y="2273644"/>
            <a:ext cx="11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Flat Frame</a:t>
            </a:r>
          </a:p>
        </p:txBody>
      </p:sp>
    </p:spTree>
    <p:extLst>
      <p:ext uri="{BB962C8B-B14F-4D97-AF65-F5344CB8AC3E}">
        <p14:creationId xmlns:p14="http://schemas.microsoft.com/office/powerpoint/2010/main" val="570432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330</Words>
  <Application>Microsoft Macintosh PowerPoint</Application>
  <PresentationFormat>Widescreen</PresentationFormat>
  <Paragraphs>49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SAMOS Spectroscopic  Pipeline</vt:lpstr>
      <vt:lpstr>Galaxy Cluster Abell 3120</vt:lpstr>
      <vt:lpstr>Preparatory Work</vt:lpstr>
      <vt:lpstr>Log book examples</vt:lpstr>
      <vt:lpstr>SISI images before/after slit upload</vt:lpstr>
      <vt:lpstr>SAMI spectra taken simultaneously</vt:lpstr>
      <vt:lpstr>PART 1: full field calibration</vt:lpstr>
      <vt:lpstr>Cleanup: remove cosmic rays  (currently uses LA_COSMIC)</vt:lpstr>
      <vt:lpstr>Calibration: remove cosmic rays  (currently uses LA_COSMIC)</vt:lpstr>
      <vt:lpstr>Calibration: remove cosmic rays  (currently uses LA_COSMIC)</vt:lpstr>
      <vt:lpstr>Calibration: remove bias </vt:lpstr>
      <vt:lpstr>Calibration: remove cosmic rays  (currently uses LA_COSMIC)</vt:lpstr>
      <vt:lpstr>Calibration: remove cosmic rays  (currently uses LA_COSMIC)</vt:lpstr>
      <vt:lpstr>Use shift &amp; diff to find edges of traces </vt:lpstr>
      <vt:lpstr>Extract the 2d spectra…</vt:lpstr>
      <vt:lpstr>PART 2: process individual strips</vt:lpstr>
      <vt:lpstr>Find curvature and map traces</vt:lpstr>
      <vt:lpstr>Extract Flat Field</vt:lpstr>
      <vt:lpstr>Extract stellar trace and apply flat field</vt:lpstr>
      <vt:lpstr>Rectify stellar spectrum </vt:lpstr>
      <vt:lpstr>Coadd to obtain 1d spectrum</vt:lpstr>
      <vt:lpstr>PART 3: wavelength calibration</vt:lpstr>
      <vt:lpstr>A wavelength calibrated spectrum</vt:lpstr>
      <vt:lpstr>Final step</vt:lpstr>
      <vt:lpstr>Final: put everything together in MOSViz</vt:lpstr>
      <vt:lpstr>Notes: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Massimo Robberto</dc:creator>
  <cp:lastModifiedBy>Massimo Robberto</cp:lastModifiedBy>
  <cp:revision>3</cp:revision>
  <dcterms:created xsi:type="dcterms:W3CDTF">2024-12-19T16:51:19Z</dcterms:created>
  <dcterms:modified xsi:type="dcterms:W3CDTF">2025-01-10T21:58:14Z</dcterms:modified>
</cp:coreProperties>
</file>